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4B52C9-71DD-5887-66C4-B0B7F2EFFE87}" v="434" dt="2023-07-19T10:31:23.234"/>
    <p1510:client id="{18B76D85-C59A-4B0C-B7AD-E6EA7F358F42}" v="125" dt="2023-07-19T08:32:10.088"/>
    <p1510:client id="{98481E6B-9607-EB1F-6AF6-A4F48C4200CE}" v="3" dt="2023-07-19T10:47:01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group of cans of soda&#10;&#10;Description automatically generated">
            <a:extLst>
              <a:ext uri="{FF2B5EF4-FFF2-40B4-BE49-F238E27FC236}">
                <a16:creationId xmlns:a16="http://schemas.microsoft.com/office/drawing/2014/main" id="{00064E0E-6BCC-E5F4-11A3-06BCB3123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3" t="9091" r="299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96" y="187835"/>
            <a:ext cx="4655964" cy="659343"/>
          </a:xfrm>
        </p:spPr>
        <p:txBody>
          <a:bodyPr anchor="b">
            <a:normAutofit fontScale="90000"/>
          </a:bodyPr>
          <a:lstStyle/>
          <a:p>
            <a:r>
              <a:rPr lang="en-US" sz="4800" b="1">
                <a:solidFill>
                  <a:srgbClr val="002060"/>
                </a:solidFill>
                <a:cs typeface="Calibri Light"/>
              </a:rPr>
              <a:t>Energy Drinks</a:t>
            </a:r>
            <a:endParaRPr lang="en-US" sz="4800" b="1">
              <a:solidFill>
                <a:srgbClr val="002060"/>
              </a:solidFill>
              <a:ea typeface="Calibri Light" panose="020F0302020204030204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339" y="1134809"/>
            <a:ext cx="7747093" cy="36091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1600">
                <a:cs typeface="Calibri"/>
              </a:rPr>
              <a:t>The Rise does </a:t>
            </a:r>
            <a:r>
              <a:rPr lang="en-US" sz="1600" b="1">
                <a:cs typeface="Calibri"/>
              </a:rPr>
              <a:t>not </a:t>
            </a:r>
            <a:r>
              <a:rPr lang="en-US" sz="1600">
                <a:cs typeface="Calibri"/>
              </a:rPr>
              <a:t>allow students to bring or consume energy drinks. </a:t>
            </a:r>
            <a:endParaRPr lang="en-US" sz="1600">
              <a:ea typeface="Calibri"/>
              <a:cs typeface="Calibri"/>
            </a:endParaRPr>
          </a:p>
          <a:p>
            <a:pPr algn="l"/>
            <a:r>
              <a:rPr lang="en-US" sz="1600" i="1">
                <a:solidFill>
                  <a:schemeClr val="accent1"/>
                </a:solidFill>
                <a:cs typeface="Calibri"/>
              </a:rPr>
              <a:t>Why?</a:t>
            </a:r>
            <a:endParaRPr lang="en-US" sz="1600" i="1">
              <a:solidFill>
                <a:schemeClr val="accent1"/>
              </a:solidFill>
              <a:ea typeface="Calibri"/>
              <a:cs typeface="Calibri"/>
            </a:endParaRPr>
          </a:p>
          <a:p>
            <a:pPr algn="l"/>
            <a:r>
              <a:rPr lang="en-US" sz="1600">
                <a:cs typeface="Calibri"/>
              </a:rPr>
              <a:t>Energy drinks are high in caffeine which gives a temporary 'high', followed by extreme 'low' or 'crash' in mood</a:t>
            </a:r>
            <a:endParaRPr lang="en-US" sz="1600">
              <a:ea typeface="Calibri"/>
              <a:cs typeface="Calibri"/>
            </a:endParaRPr>
          </a:p>
          <a:p>
            <a:pPr algn="l"/>
            <a:r>
              <a:rPr lang="en-US" sz="1600">
                <a:cs typeface="Calibri"/>
              </a:rPr>
              <a:t>This short-term high causes disruption to concentration, making learning more difficult</a:t>
            </a:r>
            <a:endParaRPr lang="en-US" sz="1600">
              <a:ea typeface="Calibri"/>
              <a:cs typeface="Calibri"/>
            </a:endParaRPr>
          </a:p>
          <a:p>
            <a:pPr algn="l"/>
            <a:r>
              <a:rPr lang="en-US" sz="1600">
                <a:ea typeface="Calibri"/>
                <a:cs typeface="Calibri"/>
              </a:rPr>
              <a:t>Energy drinks are intended often to boost sports performance and were not intended to be marketed at young people</a:t>
            </a:r>
          </a:p>
          <a:p>
            <a:pPr algn="l"/>
            <a:r>
              <a:rPr lang="en-US" sz="1600">
                <a:ea typeface="Calibri"/>
                <a:cs typeface="Calibri"/>
              </a:rPr>
              <a:t>UK government suggests no-one under 16 should consume these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78" y="198197"/>
            <a:ext cx="4655964" cy="659343"/>
          </a:xfrm>
        </p:spPr>
        <p:txBody>
          <a:bodyPr anchor="b">
            <a:normAutofit fontScale="90000"/>
          </a:bodyPr>
          <a:lstStyle/>
          <a:p>
            <a:r>
              <a:rPr lang="en-US" sz="4800" b="1">
                <a:solidFill>
                  <a:srgbClr val="002060"/>
                </a:solidFill>
                <a:cs typeface="Calibri Light"/>
              </a:rPr>
              <a:t>Energy Drinks</a:t>
            </a:r>
            <a:endParaRPr lang="en-US" sz="4800" b="1">
              <a:solidFill>
                <a:srgbClr val="002060"/>
              </a:solidFill>
              <a:ea typeface="Calibri Light" panose="020F0302020204030204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748" y="1366730"/>
            <a:ext cx="4434202" cy="360915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800" i="1">
                <a:solidFill>
                  <a:schemeClr val="accent1"/>
                </a:solidFill>
                <a:cs typeface="Calibri"/>
              </a:rPr>
              <a:t>Why?</a:t>
            </a:r>
            <a:endParaRPr lang="en-US" sz="2800" i="1">
              <a:solidFill>
                <a:schemeClr val="accent1"/>
              </a:solidFill>
              <a:ea typeface="Calibri"/>
              <a:cs typeface="Calibri"/>
            </a:endParaRPr>
          </a:p>
          <a:p>
            <a:pPr algn="l"/>
            <a:r>
              <a:rPr lang="en-US" sz="1800">
                <a:cs typeface="Calibri"/>
              </a:rPr>
              <a:t>Energy drinks are high in caffeine which gives a temporary 'high', followed by extreme 'low' or 'crash' in mood</a:t>
            </a:r>
          </a:p>
          <a:p>
            <a:pPr algn="l"/>
            <a:endParaRPr lang="en-US" sz="1800">
              <a:ea typeface="Calibri"/>
              <a:cs typeface="Calibri"/>
            </a:endParaRPr>
          </a:p>
          <a:p>
            <a:pPr algn="l"/>
            <a:r>
              <a:rPr lang="en-US" sz="1800">
                <a:cs typeface="Calibri"/>
              </a:rPr>
              <a:t>This short-term high causes disruption to concentration, making learning more difficult</a:t>
            </a:r>
          </a:p>
          <a:p>
            <a:pPr algn="l"/>
            <a:endParaRPr lang="en-US" sz="1800">
              <a:ea typeface="Calibri"/>
              <a:cs typeface="Calibri"/>
            </a:endParaRPr>
          </a:p>
          <a:p>
            <a:pPr algn="l"/>
            <a:r>
              <a:rPr lang="en-US" sz="1800">
                <a:ea typeface="Calibri"/>
                <a:cs typeface="Calibri"/>
              </a:rPr>
              <a:t>Energy drinks are intended often to boost sports performance and were not intended to be marketed at young people</a:t>
            </a:r>
          </a:p>
          <a:p>
            <a:pPr algn="l"/>
            <a:endParaRPr lang="en-US" sz="1800">
              <a:ea typeface="Calibri"/>
              <a:cs typeface="Calibri"/>
            </a:endParaRPr>
          </a:p>
          <a:p>
            <a:pPr algn="l"/>
            <a:r>
              <a:rPr lang="en-US" sz="1800">
                <a:ea typeface="Calibri"/>
                <a:cs typeface="Calibri"/>
              </a:rPr>
              <a:t>UK government suggests no-one under 16 should consume these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B24AA-63B0-2931-F437-51EB62B75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004" y="530086"/>
            <a:ext cx="7300744" cy="5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1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6D121-FEE7-08E9-7F15-775D1A2592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03" r="11806" b="1"/>
          <a:stretch/>
        </p:blipFill>
        <p:spPr>
          <a:xfrm>
            <a:off x="3955851" y="10"/>
            <a:ext cx="8236146" cy="6857990"/>
          </a:xfrm>
          <a:prstGeom prst="rect">
            <a:avLst/>
          </a:prstGeom>
        </p:spPr>
      </p:pic>
      <p:sp>
        <p:nvSpPr>
          <p:cNvPr id="37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2" y="0"/>
            <a:ext cx="3822189" cy="10043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/>
              <a:t>Energy Drinks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58" y="871819"/>
            <a:ext cx="5061194" cy="553137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l"/>
            <a:r>
              <a:rPr lang="en-US" sz="2200" i="1">
                <a:solidFill>
                  <a:schemeClr val="accent1"/>
                </a:solidFill>
                <a:ea typeface="Calibri"/>
                <a:cs typeface="Calibri"/>
              </a:rPr>
              <a:t>What happens if I bring these to school? </a:t>
            </a:r>
          </a:p>
          <a:p>
            <a:pPr algn="l"/>
            <a:r>
              <a:rPr lang="en-US" sz="2000">
                <a:ea typeface="Calibri"/>
                <a:cs typeface="Calibri"/>
              </a:rPr>
              <a:t>Unhealthy foods and drinks including energy drinks will be confiscated by an adult</a:t>
            </a:r>
          </a:p>
          <a:p>
            <a:pPr algn="l"/>
            <a:r>
              <a:rPr lang="en-US" sz="2000">
                <a:ea typeface="Calibri"/>
                <a:cs typeface="Calibri"/>
              </a:rPr>
              <a:t>This is also the case for other forms of contraband which may be unsafe, electronic or inappropriate to learning</a:t>
            </a:r>
          </a:p>
          <a:p>
            <a:pPr algn="l"/>
            <a:r>
              <a:rPr lang="en-US" sz="2000" i="1">
                <a:ea typeface="Calibri"/>
                <a:cs typeface="Calibri"/>
              </a:rPr>
              <a:t>(Specifically Energy or unhealthy drinks/snacks)</a:t>
            </a:r>
          </a:p>
          <a:p>
            <a:pPr algn="l"/>
            <a:endParaRPr lang="en-US" sz="2000" i="1">
              <a:ea typeface="Calibri"/>
              <a:cs typeface="Calibri"/>
            </a:endParaRPr>
          </a:p>
          <a:p>
            <a:pPr algn="l"/>
            <a:r>
              <a:rPr lang="en-US" sz="2000" b="1">
                <a:highlight>
                  <a:srgbClr val="FFFF00"/>
                </a:highlight>
                <a:ea typeface="Calibri"/>
                <a:cs typeface="Calibri"/>
              </a:rPr>
              <a:t>Strike 1:</a:t>
            </a:r>
            <a:r>
              <a:rPr lang="en-US" sz="2000">
                <a:ea typeface="Calibri"/>
                <a:cs typeface="Calibri"/>
              </a:rPr>
              <a:t> The first time an adult will give you a warning, confiscate the drink till home time and then return it to you at 3pm, parents will be contacted and you will be asked to not bring it to school again</a:t>
            </a:r>
          </a:p>
          <a:p>
            <a:pPr algn="l"/>
            <a:endParaRPr lang="en-US" sz="2000">
              <a:ea typeface="Calibri"/>
              <a:cs typeface="Calibri"/>
            </a:endParaRPr>
          </a:p>
          <a:p>
            <a:pPr algn="l"/>
            <a:r>
              <a:rPr lang="en-US" sz="2000" b="1">
                <a:highlight>
                  <a:srgbClr val="FF0000"/>
                </a:highlight>
                <a:ea typeface="Calibri"/>
                <a:cs typeface="Calibri"/>
              </a:rPr>
              <a:t>Strike 2:</a:t>
            </a:r>
            <a:r>
              <a:rPr lang="en-US" sz="2000" b="1">
                <a:ea typeface="Calibri"/>
                <a:cs typeface="Calibri"/>
              </a:rPr>
              <a:t> </a:t>
            </a:r>
            <a:r>
              <a:rPr lang="en-US" sz="2000">
                <a:ea typeface="Calibri"/>
                <a:cs typeface="Calibri"/>
              </a:rPr>
              <a:t>Anything after this will be a permanent confiscation which items will not be returned</a:t>
            </a:r>
          </a:p>
        </p:txBody>
      </p:sp>
    </p:spTree>
    <p:extLst>
      <p:ext uri="{BB962C8B-B14F-4D97-AF65-F5344CB8AC3E}">
        <p14:creationId xmlns:p14="http://schemas.microsoft.com/office/powerpoint/2010/main" val="317112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3d8c66-b70a-4174-b7e1-826a6037516d" xsi:nil="true"/>
    <lcf76f155ced4ddcb4097134ff3c332f xmlns="a1adfe02-f174-474a-81ba-2d2da528b8e8">
      <Terms xmlns="http://schemas.microsoft.com/office/infopath/2007/PartnerControls"/>
    </lcf76f155ced4ddcb4097134ff3c332f>
    <SharedWithUsers xmlns="2e3d8c66-b70a-4174-b7e1-826a6037516d">
      <UserInfo>
        <DisplayName>Amy Bailey</DisplayName>
        <AccountId>312</AccountId>
        <AccountType/>
      </UserInfo>
    </SharedWithUsers>
    <MediaLengthInSeconds xmlns="a1adfe02-f174-474a-81ba-2d2da528b8e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7789834C5EEC4B8142A95A66E9A1F1" ma:contentTypeVersion="17" ma:contentTypeDescription="Create a new document." ma:contentTypeScope="" ma:versionID="f9ebcf32be371fff836cb44254003632">
  <xsd:schema xmlns:xsd="http://www.w3.org/2001/XMLSchema" xmlns:xs="http://www.w3.org/2001/XMLSchema" xmlns:p="http://schemas.microsoft.com/office/2006/metadata/properties" xmlns:ns2="a1adfe02-f174-474a-81ba-2d2da528b8e8" xmlns:ns3="2e3d8c66-b70a-4174-b7e1-826a6037516d" targetNamespace="http://schemas.microsoft.com/office/2006/metadata/properties" ma:root="true" ma:fieldsID="bb108c2eab9cc55636b06ef5199bb679" ns2:_="" ns3:_="">
    <xsd:import namespace="a1adfe02-f174-474a-81ba-2d2da528b8e8"/>
    <xsd:import namespace="2e3d8c66-b70a-4174-b7e1-826a603751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dfe02-f174-474a-81ba-2d2da528b8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1580137-4ab1-4d54-8160-c1b72fa6f2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d8c66-b70a-4174-b7e1-826a6037516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08a5d64-6611-4067-b53d-82fee9109d5b}" ma:internalName="TaxCatchAll" ma:showField="CatchAllData" ma:web="2e3d8c66-b70a-4174-b7e1-826a60375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D787C1-607E-4A87-9EDB-92267E243C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06D23B-C36C-47C2-9CB4-9F00CCF2B261}">
  <ds:schemaRefs>
    <ds:schemaRef ds:uri="2e3d8c66-b70a-4174-b7e1-826a6037516d"/>
    <ds:schemaRef ds:uri="a1adfe02-f174-474a-81ba-2d2da528b8e8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27D266-4A37-4412-B75B-478CDBBDE3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adfe02-f174-474a-81ba-2d2da528b8e8"/>
    <ds:schemaRef ds:uri="2e3d8c66-b70a-4174-b7e1-826a60375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260</Words>
  <Application>Microsoft Office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Energy Drinks</vt:lpstr>
      <vt:lpstr>Energy Drinks</vt:lpstr>
      <vt:lpstr>Energy Drinks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Drinks</dc:title>
  <dc:creator>Rajvinder Kaura</dc:creator>
  <cp:lastModifiedBy>Ayesha Hines</cp:lastModifiedBy>
  <cp:revision>1</cp:revision>
  <dcterms:created xsi:type="dcterms:W3CDTF">2023-07-19T08:21:24Z</dcterms:created>
  <dcterms:modified xsi:type="dcterms:W3CDTF">2024-02-05T08:51:12Z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0x010100E97789834C5EEC4B8142A95A66E9A1F1</vt:lpwstr>
  </property>
  <property fmtid="{D5CDD505-2E9C-101B-9397-08002B2CF9AE}" pid="3" name="Order">
    <vt:r8>14900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